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4" r:id="rId6"/>
    <p:sldId id="282" r:id="rId7"/>
    <p:sldId id="260" r:id="rId8"/>
    <p:sldId id="261" r:id="rId9"/>
    <p:sldId id="265" r:id="rId10"/>
    <p:sldId id="266" r:id="rId11"/>
    <p:sldId id="267" r:id="rId12"/>
    <p:sldId id="269" r:id="rId13"/>
    <p:sldId id="268" r:id="rId14"/>
    <p:sldId id="284" r:id="rId15"/>
    <p:sldId id="270" r:id="rId16"/>
    <p:sldId id="273" r:id="rId17"/>
    <p:sldId id="274" r:id="rId18"/>
    <p:sldId id="275" r:id="rId19"/>
    <p:sldId id="277" r:id="rId20"/>
    <p:sldId id="278" r:id="rId21"/>
    <p:sldId id="276" r:id="rId22"/>
    <p:sldId id="283" r:id="rId23"/>
    <p:sldId id="279" r:id="rId24"/>
    <p:sldId id="281" r:id="rId25"/>
    <p:sldId id="280" r:id="rId26"/>
    <p:sldId id="26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32" autoAdjust="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C8751-96BE-49BB-A2A7-D71707B8BFC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285636-C92D-4A5C-A841-30C6AF8F5E97}">
      <dgm:prSet/>
      <dgm:spPr/>
      <dgm:t>
        <a:bodyPr/>
        <a:lstStyle/>
        <a:p>
          <a:r>
            <a:rPr lang="en-US"/>
            <a:t>Background introduction</a:t>
          </a:r>
        </a:p>
      </dgm:t>
    </dgm:pt>
    <dgm:pt modelId="{A5A54FF0-DC22-452D-A6F1-23A014310984}" type="parTrans" cxnId="{E54A8E78-9C63-45E7-8C04-2620C6DE1F5B}">
      <dgm:prSet/>
      <dgm:spPr/>
      <dgm:t>
        <a:bodyPr/>
        <a:lstStyle/>
        <a:p>
          <a:endParaRPr lang="en-US"/>
        </a:p>
      </dgm:t>
    </dgm:pt>
    <dgm:pt modelId="{41333E9F-4EEF-4810-83C2-2CD9C6DA4B4B}" type="sibTrans" cxnId="{E54A8E78-9C63-45E7-8C04-2620C6DE1F5B}">
      <dgm:prSet/>
      <dgm:spPr/>
      <dgm:t>
        <a:bodyPr/>
        <a:lstStyle/>
        <a:p>
          <a:endParaRPr lang="en-US"/>
        </a:p>
      </dgm:t>
    </dgm:pt>
    <dgm:pt modelId="{7B3B6356-D4A2-46EE-AD5B-9FE129B8168D}">
      <dgm:prSet/>
      <dgm:spPr/>
      <dgm:t>
        <a:bodyPr/>
        <a:lstStyle/>
        <a:p>
          <a:r>
            <a:rPr lang="en-US" dirty="0"/>
            <a:t>Event description</a:t>
          </a:r>
        </a:p>
      </dgm:t>
    </dgm:pt>
    <dgm:pt modelId="{D8B79801-8DB3-444D-8A1C-2E7F1FEF87AC}" type="parTrans" cxnId="{4DBDBF79-8580-4EE0-9BE1-3DAA58AA9FE3}">
      <dgm:prSet/>
      <dgm:spPr/>
      <dgm:t>
        <a:bodyPr/>
        <a:lstStyle/>
        <a:p>
          <a:endParaRPr lang="en-US"/>
        </a:p>
      </dgm:t>
    </dgm:pt>
    <dgm:pt modelId="{A63D03CB-DB88-4183-805F-77696515147B}" type="sibTrans" cxnId="{4DBDBF79-8580-4EE0-9BE1-3DAA58AA9FE3}">
      <dgm:prSet/>
      <dgm:spPr/>
      <dgm:t>
        <a:bodyPr/>
        <a:lstStyle/>
        <a:p>
          <a:endParaRPr lang="en-US"/>
        </a:p>
      </dgm:t>
    </dgm:pt>
    <dgm:pt modelId="{DFC92608-93CB-4930-BA2C-7A9A2DCBD7B2}">
      <dgm:prSet/>
      <dgm:spPr/>
      <dgm:t>
        <a:bodyPr/>
        <a:lstStyle/>
        <a:p>
          <a:r>
            <a:rPr lang="en-US"/>
            <a:t>Methodology and data</a:t>
          </a:r>
        </a:p>
      </dgm:t>
    </dgm:pt>
    <dgm:pt modelId="{2812C394-76AC-4770-8776-6E6373E25D6D}" type="parTrans" cxnId="{986C4A37-CC7B-4E0A-97EB-8931524277CE}">
      <dgm:prSet/>
      <dgm:spPr/>
      <dgm:t>
        <a:bodyPr/>
        <a:lstStyle/>
        <a:p>
          <a:endParaRPr lang="en-US"/>
        </a:p>
      </dgm:t>
    </dgm:pt>
    <dgm:pt modelId="{701AB969-192A-48BB-9CDC-E47DDDFA0974}" type="sibTrans" cxnId="{986C4A37-CC7B-4E0A-97EB-8931524277CE}">
      <dgm:prSet/>
      <dgm:spPr/>
      <dgm:t>
        <a:bodyPr/>
        <a:lstStyle/>
        <a:p>
          <a:endParaRPr lang="en-US"/>
        </a:p>
      </dgm:t>
    </dgm:pt>
    <dgm:pt modelId="{E1F8A43F-8316-4071-9DFA-84C0DFE58C21}">
      <dgm:prSet/>
      <dgm:spPr/>
      <dgm:t>
        <a:bodyPr/>
        <a:lstStyle/>
        <a:p>
          <a:r>
            <a:rPr lang="en-US"/>
            <a:t>Empirical findings</a:t>
          </a:r>
        </a:p>
      </dgm:t>
    </dgm:pt>
    <dgm:pt modelId="{9AA2AE49-CB62-4AD6-A37B-5A0793CBEC1A}" type="parTrans" cxnId="{DF492F91-72D4-42A0-B920-7DD9A97C1F50}">
      <dgm:prSet/>
      <dgm:spPr/>
      <dgm:t>
        <a:bodyPr/>
        <a:lstStyle/>
        <a:p>
          <a:endParaRPr lang="en-US"/>
        </a:p>
      </dgm:t>
    </dgm:pt>
    <dgm:pt modelId="{287A6575-8615-4A46-950E-84325ECA9C4F}" type="sibTrans" cxnId="{DF492F91-72D4-42A0-B920-7DD9A97C1F50}">
      <dgm:prSet/>
      <dgm:spPr/>
      <dgm:t>
        <a:bodyPr/>
        <a:lstStyle/>
        <a:p>
          <a:endParaRPr lang="en-US"/>
        </a:p>
      </dgm:t>
    </dgm:pt>
    <dgm:pt modelId="{0E333DF0-1F6E-427C-A0FB-4B2E608C86DC}">
      <dgm:prSet/>
      <dgm:spPr/>
      <dgm:t>
        <a:bodyPr/>
        <a:lstStyle/>
        <a:p>
          <a:r>
            <a:rPr lang="en-US"/>
            <a:t>Conclusion</a:t>
          </a:r>
        </a:p>
      </dgm:t>
    </dgm:pt>
    <dgm:pt modelId="{01348A43-F983-4793-BF9A-D6D7D37CBA74}" type="parTrans" cxnId="{08B738CD-FC79-4376-9318-E3FCC272C05A}">
      <dgm:prSet/>
      <dgm:spPr/>
      <dgm:t>
        <a:bodyPr/>
        <a:lstStyle/>
        <a:p>
          <a:endParaRPr lang="en-US"/>
        </a:p>
      </dgm:t>
    </dgm:pt>
    <dgm:pt modelId="{9789A6CE-DFEE-4CA7-8DD6-53CF53D19AF3}" type="sibTrans" cxnId="{08B738CD-FC79-4376-9318-E3FCC272C05A}">
      <dgm:prSet/>
      <dgm:spPr/>
      <dgm:t>
        <a:bodyPr/>
        <a:lstStyle/>
        <a:p>
          <a:endParaRPr lang="en-US"/>
        </a:p>
      </dgm:t>
    </dgm:pt>
    <dgm:pt modelId="{73B7514C-1626-43D6-912F-F4E5E49EA55B}" type="pres">
      <dgm:prSet presAssocID="{21DC8751-96BE-49BB-A2A7-D71707B8BFC3}" presName="linearFlow" presStyleCnt="0">
        <dgm:presLayoutVars>
          <dgm:dir/>
          <dgm:resizeHandles val="exact"/>
        </dgm:presLayoutVars>
      </dgm:prSet>
      <dgm:spPr/>
    </dgm:pt>
    <dgm:pt modelId="{5FE7D390-564D-4903-AC48-7126EA989744}" type="pres">
      <dgm:prSet presAssocID="{2E285636-C92D-4A5C-A841-30C6AF8F5E97}" presName="composite" presStyleCnt="0"/>
      <dgm:spPr/>
    </dgm:pt>
    <dgm:pt modelId="{1A146C49-A97D-4068-864F-02BDFFAC6542}" type="pres">
      <dgm:prSet presAssocID="{2E285636-C92D-4A5C-A841-30C6AF8F5E97}" presName="imgShp" presStyleLbl="fgImgPlace1" presStyleIdx="0" presStyleCnt="5"/>
      <dgm:spPr/>
    </dgm:pt>
    <dgm:pt modelId="{42FA300A-E5A4-48C6-9138-DB67D922C25A}" type="pres">
      <dgm:prSet presAssocID="{2E285636-C92D-4A5C-A841-30C6AF8F5E97}" presName="txShp" presStyleLbl="node1" presStyleIdx="0" presStyleCnt="5">
        <dgm:presLayoutVars>
          <dgm:bulletEnabled val="1"/>
        </dgm:presLayoutVars>
      </dgm:prSet>
      <dgm:spPr/>
    </dgm:pt>
    <dgm:pt modelId="{FAF03FAB-7B7C-4130-BBB0-BD4A974A8B97}" type="pres">
      <dgm:prSet presAssocID="{41333E9F-4EEF-4810-83C2-2CD9C6DA4B4B}" presName="spacing" presStyleCnt="0"/>
      <dgm:spPr/>
    </dgm:pt>
    <dgm:pt modelId="{96758D70-1598-40AD-9389-1D8C5D5D9AD9}" type="pres">
      <dgm:prSet presAssocID="{7B3B6356-D4A2-46EE-AD5B-9FE129B8168D}" presName="composite" presStyleCnt="0"/>
      <dgm:spPr/>
    </dgm:pt>
    <dgm:pt modelId="{9446E226-BA31-4026-AABE-C528233E1B94}" type="pres">
      <dgm:prSet presAssocID="{7B3B6356-D4A2-46EE-AD5B-9FE129B8168D}" presName="imgShp" presStyleLbl="fgImgPlace1" presStyleIdx="1" presStyleCnt="5"/>
      <dgm:spPr/>
    </dgm:pt>
    <dgm:pt modelId="{6E16C53C-C4CF-4047-AD4E-E3BC2083E349}" type="pres">
      <dgm:prSet presAssocID="{7B3B6356-D4A2-46EE-AD5B-9FE129B8168D}" presName="txShp" presStyleLbl="node1" presStyleIdx="1" presStyleCnt="5">
        <dgm:presLayoutVars>
          <dgm:bulletEnabled val="1"/>
        </dgm:presLayoutVars>
      </dgm:prSet>
      <dgm:spPr/>
    </dgm:pt>
    <dgm:pt modelId="{EF603976-A2C1-43C5-90F6-44EE509056C4}" type="pres">
      <dgm:prSet presAssocID="{A63D03CB-DB88-4183-805F-77696515147B}" presName="spacing" presStyleCnt="0"/>
      <dgm:spPr/>
    </dgm:pt>
    <dgm:pt modelId="{D84AE1D4-11CC-437E-B4D1-F9405886EF0D}" type="pres">
      <dgm:prSet presAssocID="{DFC92608-93CB-4930-BA2C-7A9A2DCBD7B2}" presName="composite" presStyleCnt="0"/>
      <dgm:spPr/>
    </dgm:pt>
    <dgm:pt modelId="{798235A2-D46E-4305-A9B0-34CD44DC04D1}" type="pres">
      <dgm:prSet presAssocID="{DFC92608-93CB-4930-BA2C-7A9A2DCBD7B2}" presName="imgShp" presStyleLbl="fgImgPlace1" presStyleIdx="2" presStyleCnt="5"/>
      <dgm:spPr/>
    </dgm:pt>
    <dgm:pt modelId="{7339AF6F-4448-4308-B63B-8FA07652CBB5}" type="pres">
      <dgm:prSet presAssocID="{DFC92608-93CB-4930-BA2C-7A9A2DCBD7B2}" presName="txShp" presStyleLbl="node1" presStyleIdx="2" presStyleCnt="5">
        <dgm:presLayoutVars>
          <dgm:bulletEnabled val="1"/>
        </dgm:presLayoutVars>
      </dgm:prSet>
      <dgm:spPr/>
    </dgm:pt>
    <dgm:pt modelId="{0EFAA600-2B9E-4FD4-B735-F0E314E44DEE}" type="pres">
      <dgm:prSet presAssocID="{701AB969-192A-48BB-9CDC-E47DDDFA0974}" presName="spacing" presStyleCnt="0"/>
      <dgm:spPr/>
    </dgm:pt>
    <dgm:pt modelId="{0516B149-FA04-4124-A257-A3B61442CE88}" type="pres">
      <dgm:prSet presAssocID="{E1F8A43F-8316-4071-9DFA-84C0DFE58C21}" presName="composite" presStyleCnt="0"/>
      <dgm:spPr/>
    </dgm:pt>
    <dgm:pt modelId="{DB7F0B79-C389-496A-BCA4-3BD00DAF1557}" type="pres">
      <dgm:prSet presAssocID="{E1F8A43F-8316-4071-9DFA-84C0DFE58C21}" presName="imgShp" presStyleLbl="fgImgPlace1" presStyleIdx="3" presStyleCnt="5"/>
      <dgm:spPr/>
    </dgm:pt>
    <dgm:pt modelId="{3AF4D1C2-B2DE-4FEE-A91C-21D6088262BB}" type="pres">
      <dgm:prSet presAssocID="{E1F8A43F-8316-4071-9DFA-84C0DFE58C21}" presName="txShp" presStyleLbl="node1" presStyleIdx="3" presStyleCnt="5">
        <dgm:presLayoutVars>
          <dgm:bulletEnabled val="1"/>
        </dgm:presLayoutVars>
      </dgm:prSet>
      <dgm:spPr/>
    </dgm:pt>
    <dgm:pt modelId="{123CAE43-8BDC-4342-A0CB-9DD538C8E5B2}" type="pres">
      <dgm:prSet presAssocID="{287A6575-8615-4A46-950E-84325ECA9C4F}" presName="spacing" presStyleCnt="0"/>
      <dgm:spPr/>
    </dgm:pt>
    <dgm:pt modelId="{693A441A-6047-407D-9456-3CF0E0A1A682}" type="pres">
      <dgm:prSet presAssocID="{0E333DF0-1F6E-427C-A0FB-4B2E608C86DC}" presName="composite" presStyleCnt="0"/>
      <dgm:spPr/>
    </dgm:pt>
    <dgm:pt modelId="{079E514C-15DB-476D-93F4-DE77D113EB76}" type="pres">
      <dgm:prSet presAssocID="{0E333DF0-1F6E-427C-A0FB-4B2E608C86DC}" presName="imgShp" presStyleLbl="fgImgPlace1" presStyleIdx="4" presStyleCnt="5"/>
      <dgm:spPr/>
    </dgm:pt>
    <dgm:pt modelId="{82DC7F2C-8FC8-4AF3-91A8-4189AA03C2DE}" type="pres">
      <dgm:prSet presAssocID="{0E333DF0-1F6E-427C-A0FB-4B2E608C86DC}" presName="txShp" presStyleLbl="node1" presStyleIdx="4" presStyleCnt="5">
        <dgm:presLayoutVars>
          <dgm:bulletEnabled val="1"/>
        </dgm:presLayoutVars>
      </dgm:prSet>
      <dgm:spPr/>
    </dgm:pt>
  </dgm:ptLst>
  <dgm:cxnLst>
    <dgm:cxn modelId="{9AF6B20D-89EF-4828-99D4-2C373C30768F}" type="presOf" srcId="{7B3B6356-D4A2-46EE-AD5B-9FE129B8168D}" destId="{6E16C53C-C4CF-4047-AD4E-E3BC2083E349}" srcOrd="0" destOrd="0" presId="urn:microsoft.com/office/officeart/2005/8/layout/vList3"/>
    <dgm:cxn modelId="{C836A636-7391-4E51-9981-3839D9FC3AFA}" type="presOf" srcId="{E1F8A43F-8316-4071-9DFA-84C0DFE58C21}" destId="{3AF4D1C2-B2DE-4FEE-A91C-21D6088262BB}" srcOrd="0" destOrd="0" presId="urn:microsoft.com/office/officeart/2005/8/layout/vList3"/>
    <dgm:cxn modelId="{986C4A37-CC7B-4E0A-97EB-8931524277CE}" srcId="{21DC8751-96BE-49BB-A2A7-D71707B8BFC3}" destId="{DFC92608-93CB-4930-BA2C-7A9A2DCBD7B2}" srcOrd="2" destOrd="0" parTransId="{2812C394-76AC-4770-8776-6E6373E25D6D}" sibTransId="{701AB969-192A-48BB-9CDC-E47DDDFA0974}"/>
    <dgm:cxn modelId="{F5821972-FCD4-4474-864E-55E3E30971DD}" type="presOf" srcId="{0E333DF0-1F6E-427C-A0FB-4B2E608C86DC}" destId="{82DC7F2C-8FC8-4AF3-91A8-4189AA03C2DE}" srcOrd="0" destOrd="0" presId="urn:microsoft.com/office/officeart/2005/8/layout/vList3"/>
    <dgm:cxn modelId="{E54A8E78-9C63-45E7-8C04-2620C6DE1F5B}" srcId="{21DC8751-96BE-49BB-A2A7-D71707B8BFC3}" destId="{2E285636-C92D-4A5C-A841-30C6AF8F5E97}" srcOrd="0" destOrd="0" parTransId="{A5A54FF0-DC22-452D-A6F1-23A014310984}" sibTransId="{41333E9F-4EEF-4810-83C2-2CD9C6DA4B4B}"/>
    <dgm:cxn modelId="{4DBDBF79-8580-4EE0-9BE1-3DAA58AA9FE3}" srcId="{21DC8751-96BE-49BB-A2A7-D71707B8BFC3}" destId="{7B3B6356-D4A2-46EE-AD5B-9FE129B8168D}" srcOrd="1" destOrd="0" parTransId="{D8B79801-8DB3-444D-8A1C-2E7F1FEF87AC}" sibTransId="{A63D03CB-DB88-4183-805F-77696515147B}"/>
    <dgm:cxn modelId="{0861C58F-2BCE-4BE0-BB65-28D90758C0C9}" type="presOf" srcId="{2E285636-C92D-4A5C-A841-30C6AF8F5E97}" destId="{42FA300A-E5A4-48C6-9138-DB67D922C25A}" srcOrd="0" destOrd="0" presId="urn:microsoft.com/office/officeart/2005/8/layout/vList3"/>
    <dgm:cxn modelId="{DF492F91-72D4-42A0-B920-7DD9A97C1F50}" srcId="{21DC8751-96BE-49BB-A2A7-D71707B8BFC3}" destId="{E1F8A43F-8316-4071-9DFA-84C0DFE58C21}" srcOrd="3" destOrd="0" parTransId="{9AA2AE49-CB62-4AD6-A37B-5A0793CBEC1A}" sibTransId="{287A6575-8615-4A46-950E-84325ECA9C4F}"/>
    <dgm:cxn modelId="{0465269B-5A9A-455E-A7FC-CA6C57E59CF0}" type="presOf" srcId="{DFC92608-93CB-4930-BA2C-7A9A2DCBD7B2}" destId="{7339AF6F-4448-4308-B63B-8FA07652CBB5}" srcOrd="0" destOrd="0" presId="urn:microsoft.com/office/officeart/2005/8/layout/vList3"/>
    <dgm:cxn modelId="{FAF27FC2-812E-42EC-B748-ACE9EB552714}" type="presOf" srcId="{21DC8751-96BE-49BB-A2A7-D71707B8BFC3}" destId="{73B7514C-1626-43D6-912F-F4E5E49EA55B}" srcOrd="0" destOrd="0" presId="urn:microsoft.com/office/officeart/2005/8/layout/vList3"/>
    <dgm:cxn modelId="{08B738CD-FC79-4376-9318-E3FCC272C05A}" srcId="{21DC8751-96BE-49BB-A2A7-D71707B8BFC3}" destId="{0E333DF0-1F6E-427C-A0FB-4B2E608C86DC}" srcOrd="4" destOrd="0" parTransId="{01348A43-F983-4793-BF9A-D6D7D37CBA74}" sibTransId="{9789A6CE-DFEE-4CA7-8DD6-53CF53D19AF3}"/>
    <dgm:cxn modelId="{76390049-D492-4CFA-9E43-F77305EC8824}" type="presParOf" srcId="{73B7514C-1626-43D6-912F-F4E5E49EA55B}" destId="{5FE7D390-564D-4903-AC48-7126EA989744}" srcOrd="0" destOrd="0" presId="urn:microsoft.com/office/officeart/2005/8/layout/vList3"/>
    <dgm:cxn modelId="{936B7360-D8E9-48AC-8EF6-014D34D9AD32}" type="presParOf" srcId="{5FE7D390-564D-4903-AC48-7126EA989744}" destId="{1A146C49-A97D-4068-864F-02BDFFAC6542}" srcOrd="0" destOrd="0" presId="urn:microsoft.com/office/officeart/2005/8/layout/vList3"/>
    <dgm:cxn modelId="{D0227158-4593-4F0E-8A85-778B881D0DF0}" type="presParOf" srcId="{5FE7D390-564D-4903-AC48-7126EA989744}" destId="{42FA300A-E5A4-48C6-9138-DB67D922C25A}" srcOrd="1" destOrd="0" presId="urn:microsoft.com/office/officeart/2005/8/layout/vList3"/>
    <dgm:cxn modelId="{F51DF3BE-2B99-4BD0-BED3-BCB58D2FE99A}" type="presParOf" srcId="{73B7514C-1626-43D6-912F-F4E5E49EA55B}" destId="{FAF03FAB-7B7C-4130-BBB0-BD4A974A8B97}" srcOrd="1" destOrd="0" presId="urn:microsoft.com/office/officeart/2005/8/layout/vList3"/>
    <dgm:cxn modelId="{5B7FC716-9195-4D3F-BD19-ADDDADB6588E}" type="presParOf" srcId="{73B7514C-1626-43D6-912F-F4E5E49EA55B}" destId="{96758D70-1598-40AD-9389-1D8C5D5D9AD9}" srcOrd="2" destOrd="0" presId="urn:microsoft.com/office/officeart/2005/8/layout/vList3"/>
    <dgm:cxn modelId="{0CFB3E11-83C3-4B60-89ED-C8C87506B8F7}" type="presParOf" srcId="{96758D70-1598-40AD-9389-1D8C5D5D9AD9}" destId="{9446E226-BA31-4026-AABE-C528233E1B94}" srcOrd="0" destOrd="0" presId="urn:microsoft.com/office/officeart/2005/8/layout/vList3"/>
    <dgm:cxn modelId="{051A5E02-CD5D-435D-B38F-0B665155B420}" type="presParOf" srcId="{96758D70-1598-40AD-9389-1D8C5D5D9AD9}" destId="{6E16C53C-C4CF-4047-AD4E-E3BC2083E349}" srcOrd="1" destOrd="0" presId="urn:microsoft.com/office/officeart/2005/8/layout/vList3"/>
    <dgm:cxn modelId="{8DD3333E-736E-4E06-94FF-BE4EC6B083B3}" type="presParOf" srcId="{73B7514C-1626-43D6-912F-F4E5E49EA55B}" destId="{EF603976-A2C1-43C5-90F6-44EE509056C4}" srcOrd="3" destOrd="0" presId="urn:microsoft.com/office/officeart/2005/8/layout/vList3"/>
    <dgm:cxn modelId="{D3D7FCC4-0A72-46BB-81E8-1AA90F3DB1F5}" type="presParOf" srcId="{73B7514C-1626-43D6-912F-F4E5E49EA55B}" destId="{D84AE1D4-11CC-437E-B4D1-F9405886EF0D}" srcOrd="4" destOrd="0" presId="urn:microsoft.com/office/officeart/2005/8/layout/vList3"/>
    <dgm:cxn modelId="{0E80A5E2-7B58-4440-B9AF-7C45AA79F572}" type="presParOf" srcId="{D84AE1D4-11CC-437E-B4D1-F9405886EF0D}" destId="{798235A2-D46E-4305-A9B0-34CD44DC04D1}" srcOrd="0" destOrd="0" presId="urn:microsoft.com/office/officeart/2005/8/layout/vList3"/>
    <dgm:cxn modelId="{7A3C42A0-C085-47B6-A458-A1B0777CE2D6}" type="presParOf" srcId="{D84AE1D4-11CC-437E-B4D1-F9405886EF0D}" destId="{7339AF6F-4448-4308-B63B-8FA07652CBB5}" srcOrd="1" destOrd="0" presId="urn:microsoft.com/office/officeart/2005/8/layout/vList3"/>
    <dgm:cxn modelId="{EFE39FEE-0B6F-4D83-9864-DED56D7C9021}" type="presParOf" srcId="{73B7514C-1626-43D6-912F-F4E5E49EA55B}" destId="{0EFAA600-2B9E-4FD4-B735-F0E314E44DEE}" srcOrd="5" destOrd="0" presId="urn:microsoft.com/office/officeart/2005/8/layout/vList3"/>
    <dgm:cxn modelId="{35DEE4D0-28EF-441A-9164-F6806ACF70E2}" type="presParOf" srcId="{73B7514C-1626-43D6-912F-F4E5E49EA55B}" destId="{0516B149-FA04-4124-A257-A3B61442CE88}" srcOrd="6" destOrd="0" presId="urn:microsoft.com/office/officeart/2005/8/layout/vList3"/>
    <dgm:cxn modelId="{D03E2293-F272-4E8A-8069-CDB6DF669F51}" type="presParOf" srcId="{0516B149-FA04-4124-A257-A3B61442CE88}" destId="{DB7F0B79-C389-496A-BCA4-3BD00DAF1557}" srcOrd="0" destOrd="0" presId="urn:microsoft.com/office/officeart/2005/8/layout/vList3"/>
    <dgm:cxn modelId="{E1757296-4EF0-468B-9FB5-8D8D7198568E}" type="presParOf" srcId="{0516B149-FA04-4124-A257-A3B61442CE88}" destId="{3AF4D1C2-B2DE-4FEE-A91C-21D6088262BB}" srcOrd="1" destOrd="0" presId="urn:microsoft.com/office/officeart/2005/8/layout/vList3"/>
    <dgm:cxn modelId="{CC2D8D5E-BE73-4986-A477-685A7044045E}" type="presParOf" srcId="{73B7514C-1626-43D6-912F-F4E5E49EA55B}" destId="{123CAE43-8BDC-4342-A0CB-9DD538C8E5B2}" srcOrd="7" destOrd="0" presId="urn:microsoft.com/office/officeart/2005/8/layout/vList3"/>
    <dgm:cxn modelId="{0ACB1510-D1B2-4FB0-BF77-1BE3D7323930}" type="presParOf" srcId="{73B7514C-1626-43D6-912F-F4E5E49EA55B}" destId="{693A441A-6047-407D-9456-3CF0E0A1A682}" srcOrd="8" destOrd="0" presId="urn:microsoft.com/office/officeart/2005/8/layout/vList3"/>
    <dgm:cxn modelId="{39016112-7988-43EB-B786-77BAD483A923}" type="presParOf" srcId="{693A441A-6047-407D-9456-3CF0E0A1A682}" destId="{079E514C-15DB-476D-93F4-DE77D113EB76}" srcOrd="0" destOrd="0" presId="urn:microsoft.com/office/officeart/2005/8/layout/vList3"/>
    <dgm:cxn modelId="{B1736434-E368-4C52-86E1-6396307DCC9E}" type="presParOf" srcId="{693A441A-6047-407D-9456-3CF0E0A1A682}" destId="{82DC7F2C-8FC8-4AF3-91A8-4189AA03C2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A300A-E5A4-48C6-9138-DB67D922C25A}">
      <dsp:nvSpPr>
        <dsp:cNvPr id="0" name=""/>
        <dsp:cNvSpPr/>
      </dsp:nvSpPr>
      <dsp:spPr>
        <a:xfrm rot="10800000">
          <a:off x="1645724" y="927"/>
          <a:ext cx="5928741" cy="609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9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Background introduction</a:t>
          </a:r>
        </a:p>
      </dsp:txBody>
      <dsp:txXfrm rot="10800000">
        <a:off x="1798119" y="927"/>
        <a:ext cx="5776346" cy="609581"/>
      </dsp:txXfrm>
    </dsp:sp>
    <dsp:sp modelId="{1A146C49-A97D-4068-864F-02BDFFAC6542}">
      <dsp:nvSpPr>
        <dsp:cNvPr id="0" name=""/>
        <dsp:cNvSpPr/>
      </dsp:nvSpPr>
      <dsp:spPr>
        <a:xfrm>
          <a:off x="1340934" y="927"/>
          <a:ext cx="609581" cy="6095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6C53C-C4CF-4047-AD4E-E3BC2083E349}">
      <dsp:nvSpPr>
        <dsp:cNvPr id="0" name=""/>
        <dsp:cNvSpPr/>
      </dsp:nvSpPr>
      <dsp:spPr>
        <a:xfrm rot="10800000">
          <a:off x="1645724" y="792473"/>
          <a:ext cx="5928741" cy="609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9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Event description</a:t>
          </a:r>
        </a:p>
      </dsp:txBody>
      <dsp:txXfrm rot="10800000">
        <a:off x="1798119" y="792473"/>
        <a:ext cx="5776346" cy="609581"/>
      </dsp:txXfrm>
    </dsp:sp>
    <dsp:sp modelId="{9446E226-BA31-4026-AABE-C528233E1B94}">
      <dsp:nvSpPr>
        <dsp:cNvPr id="0" name=""/>
        <dsp:cNvSpPr/>
      </dsp:nvSpPr>
      <dsp:spPr>
        <a:xfrm>
          <a:off x="1340934" y="792473"/>
          <a:ext cx="609581" cy="6095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9AF6F-4448-4308-B63B-8FA07652CBB5}">
      <dsp:nvSpPr>
        <dsp:cNvPr id="0" name=""/>
        <dsp:cNvSpPr/>
      </dsp:nvSpPr>
      <dsp:spPr>
        <a:xfrm rot="10800000">
          <a:off x="1645724" y="1584020"/>
          <a:ext cx="5928741" cy="609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9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Methodology and data</a:t>
          </a:r>
        </a:p>
      </dsp:txBody>
      <dsp:txXfrm rot="10800000">
        <a:off x="1798119" y="1584020"/>
        <a:ext cx="5776346" cy="609581"/>
      </dsp:txXfrm>
    </dsp:sp>
    <dsp:sp modelId="{798235A2-D46E-4305-A9B0-34CD44DC04D1}">
      <dsp:nvSpPr>
        <dsp:cNvPr id="0" name=""/>
        <dsp:cNvSpPr/>
      </dsp:nvSpPr>
      <dsp:spPr>
        <a:xfrm>
          <a:off x="1340934" y="1584020"/>
          <a:ext cx="609581" cy="6095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4D1C2-B2DE-4FEE-A91C-21D6088262BB}">
      <dsp:nvSpPr>
        <dsp:cNvPr id="0" name=""/>
        <dsp:cNvSpPr/>
      </dsp:nvSpPr>
      <dsp:spPr>
        <a:xfrm rot="10800000">
          <a:off x="1645724" y="2375566"/>
          <a:ext cx="5928741" cy="609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9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Empirical findings</a:t>
          </a:r>
        </a:p>
      </dsp:txBody>
      <dsp:txXfrm rot="10800000">
        <a:off x="1798119" y="2375566"/>
        <a:ext cx="5776346" cy="609581"/>
      </dsp:txXfrm>
    </dsp:sp>
    <dsp:sp modelId="{DB7F0B79-C389-496A-BCA4-3BD00DAF1557}">
      <dsp:nvSpPr>
        <dsp:cNvPr id="0" name=""/>
        <dsp:cNvSpPr/>
      </dsp:nvSpPr>
      <dsp:spPr>
        <a:xfrm>
          <a:off x="1340934" y="2375566"/>
          <a:ext cx="609581" cy="6095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C7F2C-8FC8-4AF3-91A8-4189AA03C2DE}">
      <dsp:nvSpPr>
        <dsp:cNvPr id="0" name=""/>
        <dsp:cNvSpPr/>
      </dsp:nvSpPr>
      <dsp:spPr>
        <a:xfrm rot="10800000">
          <a:off x="1645724" y="3167113"/>
          <a:ext cx="5928741" cy="609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9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Conclusion</a:t>
          </a:r>
        </a:p>
      </dsp:txBody>
      <dsp:txXfrm rot="10800000">
        <a:off x="1798119" y="3167113"/>
        <a:ext cx="5776346" cy="609581"/>
      </dsp:txXfrm>
    </dsp:sp>
    <dsp:sp modelId="{079E514C-15DB-476D-93F4-DE77D113EB76}">
      <dsp:nvSpPr>
        <dsp:cNvPr id="0" name=""/>
        <dsp:cNvSpPr/>
      </dsp:nvSpPr>
      <dsp:spPr>
        <a:xfrm>
          <a:off x="1340934" y="3167113"/>
          <a:ext cx="609581" cy="6095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38A4-D9E6-41BA-A46B-19D452CA986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9AEB9-0D71-4C13-A100-D4EED123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2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06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marketization index, ranges from 0 to 10 in the base year 2001</a:t>
            </a:r>
          </a:p>
          <a:p>
            <a:r>
              <a:rPr lang="en-US" dirty="0"/>
              <a:t>It can exceed ten or fall below zero in subsequent years to reflect a province’s progress or retrogression over time</a:t>
            </a:r>
          </a:p>
          <a:p>
            <a:r>
              <a:rPr lang="en-US" dirty="0"/>
              <a:t>Hainan Province as a benchmark</a:t>
            </a:r>
          </a:p>
          <a:p>
            <a:endParaRPr lang="en-US" dirty="0"/>
          </a:p>
          <a:p>
            <a:r>
              <a:rPr lang="en-US" dirty="0"/>
              <a:t>Also use NERI sub indexes as proxies, includes: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8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numbers are in percentage.</a:t>
            </a:r>
          </a:p>
          <a:p>
            <a:r>
              <a:rPr lang="en-US" dirty="0"/>
              <a:t>The movement in the market in two windows: 3-day and 5-day</a:t>
            </a:r>
          </a:p>
          <a:p>
            <a:r>
              <a:rPr lang="en-US" dirty="0"/>
              <a:t>2.6% and 3.3% = 600 and 760 billion RMB increases</a:t>
            </a:r>
          </a:p>
          <a:p>
            <a:r>
              <a:rPr lang="en-US" dirty="0"/>
              <a:t>Only 25.9% and 23.9% company value dropped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Horizontal line: cumulative returns, weighted average by firm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05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Dependent variable: raw returns, weighted sum on market value of each firm whose headquarter locates in this province</a:t>
            </a:r>
          </a:p>
          <a:p>
            <a:r>
              <a:rPr lang="en-US" dirty="0"/>
              <a:t>Independent variables: listed in first column</a:t>
            </a:r>
          </a:p>
          <a:p>
            <a:r>
              <a:rPr lang="en-US" dirty="0"/>
              <a:t>There are two regression models, using different proxies for the marketization level</a:t>
            </a:r>
          </a:p>
          <a:p>
            <a:r>
              <a:rPr lang="en-US" dirty="0"/>
              <a:t>All of them, except the log of GDP per capita, are significant on no matter 10% 5</a:t>
            </a:r>
            <a:r>
              <a:rPr lang="en-US" altLang="zh-CN" dirty="0"/>
              <a:t>% or</a:t>
            </a:r>
            <a:r>
              <a:rPr lang="zh-CN" altLang="en-US" dirty="0"/>
              <a:t> </a:t>
            </a:r>
            <a:r>
              <a:rPr lang="en-US" altLang="zh-CN" dirty="0"/>
              <a:t>1%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endParaRPr lang="en-US" dirty="0"/>
          </a:p>
          <a:p>
            <a:r>
              <a:rPr lang="en-US" dirty="0"/>
              <a:t>First two columns: 3-day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Dependent variable: abnormal returns</a:t>
            </a:r>
          </a:p>
          <a:p>
            <a:r>
              <a:rPr lang="en-US" dirty="0"/>
              <a:t>Gained by estimated over the period from day -210 to -11 </a:t>
            </a:r>
            <a:r>
              <a:rPr lang="en-US" dirty="0">
                <a:sym typeface="Wingdings" panose="05000000000000000000" pitchFamily="2" charset="2"/>
              </a:rPr>
              <a:t> a normal return over 200 day period</a:t>
            </a:r>
          </a:p>
          <a:p>
            <a:r>
              <a:rPr lang="en-US" dirty="0">
                <a:sym typeface="Wingdings" panose="05000000000000000000" pitchFamily="2" charset="2"/>
              </a:rPr>
              <a:t>The results are consistent from previous regression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42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3-dimensions results; whether a </a:t>
            </a:r>
            <a:r>
              <a:rPr lang="en-US" altLang="zh-CN" dirty="0"/>
              <a:t>SOE, whether locates in a high marketization province, whether having high Entertainment and travel cost</a:t>
            </a:r>
          </a:p>
          <a:p>
            <a:pPr marL="228600" indent="-228600">
              <a:buAutoNum type="arabicPeriod"/>
            </a:pPr>
            <a:r>
              <a:rPr lang="en-US" dirty="0"/>
              <a:t>All </a:t>
            </a:r>
            <a:r>
              <a:rPr lang="en-US" dirty="0" err="1"/>
              <a:t>nonSOE</a:t>
            </a:r>
            <a:r>
              <a:rPr lang="en-US" dirty="0"/>
              <a:t> gaining insignificantly(+1.14%), but those in high marketization provinces gain significantly(+1.83%); also true to High Mkt and Low ETC</a:t>
            </a:r>
          </a:p>
          <a:p>
            <a:pPr marL="228600" indent="-228600">
              <a:buAutoNum type="arabicPeriod"/>
            </a:pPr>
            <a:r>
              <a:rPr lang="en-US" dirty="0"/>
              <a:t>All SOEs gaining significantly; the rankings of the returns echo those of the analogous </a:t>
            </a:r>
            <a:r>
              <a:rPr lang="en-US" dirty="0" err="1"/>
              <a:t>nonSOEs</a:t>
            </a:r>
            <a:r>
              <a:rPr lang="en-US" dirty="0"/>
              <a:t> </a:t>
            </a:r>
            <a:r>
              <a:rPr lang="en-US" dirty="0" err="1"/>
              <a:t>subportfolios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90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short, a firm, being a SOE, previously having low ETC, locating in a high Mkt province, will have very positive response in mkt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7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different from previous regression: a firm-level, dividing the firms into </a:t>
            </a:r>
            <a:r>
              <a:rPr lang="en-US" dirty="0" err="1"/>
              <a:t>nonSOE</a:t>
            </a:r>
            <a:r>
              <a:rPr lang="en-US" dirty="0"/>
              <a:t> or SOE </a:t>
            </a:r>
            <a:r>
              <a:rPr lang="en-US" dirty="0" err="1"/>
              <a:t>catagories</a:t>
            </a:r>
            <a:endParaRPr lang="en-US" dirty="0"/>
          </a:p>
          <a:p>
            <a:r>
              <a:rPr lang="en-US" dirty="0"/>
              <a:t>I don’t want to go through all the details. But the key things here is: significant coefficients are different for the two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88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did not put the tables here, too much number and variables, check the paper if you are interested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2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Tibet: cultural, social, political, and economic characteristics differ substantially from others</a:t>
            </a:r>
          </a:p>
          <a:p>
            <a:r>
              <a:rPr lang="en-US" dirty="0"/>
              <a:t>BJSH: have most developed province-level jurisdiction and firms with nationwide operations tend to be headquartered in them.</a:t>
            </a:r>
          </a:p>
          <a:p>
            <a:r>
              <a:rPr lang="en-US" dirty="0"/>
              <a:t>HK: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these shares are not cross-listed on mainland exchanges, and Hong Kong accounting rules do not mandate the disclosure of entertainment and travel costs. Not a meaningful comparison. </a:t>
            </a:r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Nov. 20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Information leakage is a potential concern in event studies. INSIGNIFICANT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2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 PERCEPTIONS INDEX 2012</a:t>
            </a:r>
          </a:p>
          <a:p>
            <a:r>
              <a:rPr lang="en-US" dirty="0"/>
              <a:t>US ranks 19 with a score of 73</a:t>
            </a:r>
          </a:p>
          <a:p>
            <a:r>
              <a:rPr lang="en-US" dirty="0"/>
              <a:t>China ranks 80 with a score of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59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7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i.e. providing a government official with extravagantly expensive wining and dining, entertainment, travel, gifts or other de facto bribes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know the corruption problem, but it is difficult to change it without government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i.e. Bo </a:t>
            </a:r>
            <a:r>
              <a:rPr lang="en-US" dirty="0" err="1"/>
              <a:t>Xilai</a:t>
            </a:r>
            <a:r>
              <a:rPr lang="en-US" dirty="0"/>
              <a:t> was dismissed as Chongqing’s Party Secretary on March 15</a:t>
            </a:r>
            <a:r>
              <a:rPr lang="en-US" baseline="30000" dirty="0"/>
              <a:t>th</a:t>
            </a:r>
            <a:r>
              <a:rPr lang="en-US" dirty="0"/>
              <a:t> and expelled from the Party on Sept 28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i.e. formal president Jiang Zemin and other party veterans returned to center stage; the departing President Hu </a:t>
            </a:r>
            <a:r>
              <a:rPr lang="en-US" dirty="0" err="1"/>
              <a:t>Jitao</a:t>
            </a:r>
            <a:r>
              <a:rPr lang="en-US" dirty="0"/>
              <a:t> unexpectedly relinquished all his titles and positions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3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surprising event: 1. unusual time; 2. unusually concretely detailed and free of slogans; 3. came amid official warnings of unusual clarity</a:t>
            </a:r>
          </a:p>
          <a:p>
            <a:r>
              <a:rPr lang="en-US" dirty="0"/>
              <a:t>And this was the only major news on that day(WIND, CSRC, People’s Bank of China, Ministry of Finance,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0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how popular this policy was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Eight-point Policy was designed to affect the entire economy, not specific firms, and to affect all firms at once. </a:t>
            </a:r>
          </a:p>
          <a:p>
            <a:r>
              <a:rPr lang="en-US" dirty="0"/>
              <a:t>This motivates our first examining the market portfolio’s raw return on and around the event date, instead of subtracting it to form abnormal returns.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9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Such as stock or cash dividends, stock splits or reverse-split, new share issuances or M&amp;A announcement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AEB9-0D71-4C13-A100-D4EED12313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0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14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4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0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6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8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4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2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5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6C65-8ACE-4F90-A29C-0E5306E4256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ECE326-7082-49B6-A95B-C35A4AAF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nfu.people.com.cn/GB/64374/index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anfu.people.com.cn/" TargetMode="External"/><Relationship Id="rId2" Type="http://schemas.openxmlformats.org/officeDocument/2006/relationships/hyperlink" Target="https://www.transparency.org/cpi2012/results#myAnchor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%E4%B8%AD%E5%85%B1%E5%8D%81%E5%85%AB%E5%A4%A7%E4%BB%A5%E6%9D%A5%E7%9A%84%E5%8F%8D%E8%85%90%E8%B4%A5%E5%B7%A5%E4%BD%9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E9AF937B-F65D-40A8-B1EA-455039880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3" b="457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9AC76-1F53-44CF-AC57-69D778076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8320" y="3632297"/>
            <a:ext cx="5628640" cy="124225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EFFFF"/>
                </a:solidFill>
              </a:rPr>
              <a:t>Anti-Corruption Reforms and Shareholder Valuations:</a:t>
            </a:r>
            <a:br>
              <a:rPr lang="en-US" sz="2800" b="1" dirty="0">
                <a:solidFill>
                  <a:srgbClr val="FEFFFF"/>
                </a:solidFill>
              </a:rPr>
            </a:br>
            <a:r>
              <a:rPr lang="en-US" sz="2800" b="1" dirty="0">
                <a:solidFill>
                  <a:srgbClr val="FEFFFF"/>
                </a:solidFill>
              </a:rPr>
              <a:t>Event Study Evidence from China</a:t>
            </a:r>
            <a:endParaRPr lang="en-US" sz="2800" dirty="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6A6A9-32F9-4526-9892-ED318C672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858155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90000"/>
              </a:lnSpc>
            </a:pPr>
            <a:r>
              <a:rPr lang="en-US" altLang="zh-CN" sz="1400" dirty="0">
                <a:solidFill>
                  <a:srgbClr val="FEFFFF"/>
                </a:solidFill>
              </a:rPr>
              <a:t>Authors: </a:t>
            </a:r>
            <a:r>
              <a:rPr lang="en-US" sz="1400" dirty="0">
                <a:solidFill>
                  <a:srgbClr val="FEFFFF"/>
                </a:solidFill>
              </a:rPr>
              <a:t>Chen Lin, Randall </a:t>
            </a:r>
            <a:r>
              <a:rPr lang="en-US" sz="1400" dirty="0" err="1">
                <a:solidFill>
                  <a:srgbClr val="FEFFFF"/>
                </a:solidFill>
              </a:rPr>
              <a:t>Morck</a:t>
            </a:r>
            <a:r>
              <a:rPr lang="en-US" sz="1400" dirty="0">
                <a:solidFill>
                  <a:srgbClr val="FEFFFF"/>
                </a:solidFill>
              </a:rPr>
              <a:t>, Bernard Yeung, </a:t>
            </a:r>
            <a:r>
              <a:rPr lang="en-US" sz="1400" dirty="0" err="1">
                <a:solidFill>
                  <a:srgbClr val="FEFFFF"/>
                </a:solidFill>
              </a:rPr>
              <a:t>Xiaofeng</a:t>
            </a:r>
            <a:r>
              <a:rPr lang="en-US" sz="1400" dirty="0">
                <a:solidFill>
                  <a:srgbClr val="FEFFFF"/>
                </a:solidFill>
              </a:rPr>
              <a:t> Zhao</a:t>
            </a:r>
            <a:endParaRPr lang="en-US" altLang="zh-CN" sz="1400" dirty="0">
              <a:solidFill>
                <a:srgbClr val="FEFFFF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altLang="zh-CN" sz="1400" dirty="0">
                <a:solidFill>
                  <a:srgbClr val="FEFFFF"/>
                </a:solidFill>
              </a:rPr>
              <a:t>Presenter: Yuying(Cynthia) Wang</a:t>
            </a:r>
          </a:p>
          <a:p>
            <a:pPr algn="r">
              <a:lnSpc>
                <a:spcPct val="90000"/>
              </a:lnSpc>
            </a:pPr>
            <a:r>
              <a:rPr lang="en-US" sz="1400" dirty="0">
                <a:solidFill>
                  <a:srgbClr val="FEFFFF"/>
                </a:solidFill>
              </a:rPr>
              <a:t>9/19/2017 in St. Louis</a:t>
            </a:r>
          </a:p>
        </p:txBody>
      </p:sp>
    </p:spTree>
    <p:extLst>
      <p:ext uri="{BB962C8B-B14F-4D97-AF65-F5344CB8AC3E}">
        <p14:creationId xmlns:p14="http://schemas.microsoft.com/office/powerpoint/2010/main" val="22341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84FD149-94B6-4257-AB5B-C478E6038F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43F4F4-276D-4A4D-930A-0530386F98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539195D-5A3A-4526-A213-833316CFF7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916" y="1497201"/>
            <a:ext cx="5451627" cy="3543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B5566-0DF6-46E3-8277-93843557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/>
              <a:t>Methodology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7353-DEF1-4F40-833D-018186337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US" dirty="0"/>
              <a:t>The market portfolio’s raw return on and around the event date</a:t>
            </a:r>
          </a:p>
          <a:p>
            <a:r>
              <a:rPr lang="en-US" dirty="0"/>
              <a:t>Different sorts of firms</a:t>
            </a:r>
          </a:p>
          <a:p>
            <a:pPr lvl="1"/>
            <a:r>
              <a:rPr lang="en-US" dirty="0"/>
              <a:t>Provinces</a:t>
            </a:r>
          </a:p>
          <a:p>
            <a:pPr lvl="1"/>
            <a:r>
              <a:rPr lang="en-US" dirty="0"/>
              <a:t>Characteristics</a:t>
            </a:r>
          </a:p>
          <a:p>
            <a:r>
              <a:rPr lang="en-US" dirty="0"/>
              <a:t>Explore heterogeneity of different sorts of firms</a:t>
            </a:r>
          </a:p>
          <a:p>
            <a:pPr lvl="1"/>
            <a:r>
              <a:rPr lang="en-US" dirty="0"/>
              <a:t>Running regression explaining either firm-level cumulative raw returns or abnormal returns</a:t>
            </a:r>
          </a:p>
        </p:txBody>
      </p:sp>
    </p:spTree>
    <p:extLst>
      <p:ext uri="{BB962C8B-B14F-4D97-AF65-F5344CB8AC3E}">
        <p14:creationId xmlns:p14="http://schemas.microsoft.com/office/powerpoint/2010/main" val="400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5D27D0B-B236-43E0-84ED-24198D7867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C47E887-C87E-4D8A-9840-6D07188197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CC5AFBB9-F80F-4FCC-A53E-F9CD83EFE0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man&#10;&#10;Description generated with high confidence">
            <a:extLst>
              <a:ext uri="{FF2B5EF4-FFF2-40B4-BE49-F238E27FC236}">
                <a16:creationId xmlns:a16="http://schemas.microsoft.com/office/drawing/2014/main" id="{EF69996D-CAD7-4A18-A2EF-DB4B4E822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0" b="-1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BE7200-8493-4BAE-9C3E-85BB7BDA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BA51-CFA3-4B76-BCB1-DE4D98224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270000"/>
            <a:ext cx="5442691" cy="52687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Sample: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All firms listed on China’s two stock exchanges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Shanghai Stock Exchange and the Shenzhen Stock Exchange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Dropping all firms with material corporate events in the five-day event window surrounding the Dec. 4</a:t>
            </a:r>
            <a:r>
              <a:rPr lang="en-US" sz="1800" baseline="30000" dirty="0"/>
              <a:t>th</a:t>
            </a:r>
            <a:r>
              <a:rPr lang="en-US" sz="1800" dirty="0"/>
              <a:t> event date</a:t>
            </a:r>
          </a:p>
          <a:p>
            <a:pPr>
              <a:lnSpc>
                <a:spcPct val="90000"/>
              </a:lnSpc>
            </a:pPr>
            <a:r>
              <a:rPr lang="en-US" dirty="0"/>
              <a:t>Firm Type: SOEs and </a:t>
            </a:r>
            <a:r>
              <a:rPr lang="en-US" dirty="0" err="1"/>
              <a:t>nonSOEs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Investment in Connection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Entertainment &amp; travel cost(ETC)</a:t>
            </a:r>
          </a:p>
          <a:p>
            <a:pPr>
              <a:lnSpc>
                <a:spcPct val="90000"/>
              </a:lnSpc>
            </a:pPr>
            <a:r>
              <a:rPr lang="en-US" dirty="0"/>
              <a:t>Development of market institutions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Province-level marketization index produced by National Economic Research Institute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475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70D9-7719-4144-864E-AB4C9A9D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725" y="1294670"/>
            <a:ext cx="3401475" cy="3104610"/>
          </a:xfrm>
        </p:spPr>
        <p:txBody>
          <a:bodyPr/>
          <a:lstStyle/>
          <a:p>
            <a:r>
              <a:rPr lang="en-US" dirty="0"/>
              <a:t>Data – Marketization Index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735F4F-FA41-497C-8BE8-0B4748417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29085"/>
            <a:ext cx="5394960" cy="682891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30AA2-3901-49B6-9911-38770CEB6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62" y="3443542"/>
            <a:ext cx="27940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8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F06F-06A5-4ABF-8B2C-04BD4152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351133" y="1395239"/>
            <a:ext cx="2934115" cy="4180840"/>
          </a:xfrm>
        </p:spPr>
        <p:txBody>
          <a:bodyPr/>
          <a:lstStyle/>
          <a:p>
            <a:r>
              <a:rPr lang="en-US" dirty="0"/>
              <a:t>Empirical findings – raw returns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9673F-EB9A-4E6E-9AA3-630CB96A7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8" y="113319"/>
            <a:ext cx="7906752" cy="6744681"/>
          </a:xfrm>
        </p:spPr>
      </p:pic>
    </p:spTree>
    <p:extLst>
      <p:ext uri="{BB962C8B-B14F-4D97-AF65-F5344CB8AC3E}">
        <p14:creationId xmlns:p14="http://schemas.microsoft.com/office/powerpoint/2010/main" val="34103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18B4-AC54-4728-8148-62006DB5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925" y="1243870"/>
            <a:ext cx="2273715" cy="2169890"/>
          </a:xfrm>
        </p:spPr>
        <p:txBody>
          <a:bodyPr/>
          <a:lstStyle/>
          <a:p>
            <a:r>
              <a:rPr lang="en-US" dirty="0"/>
              <a:t>Province level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AF287-98F1-47BC-8890-E074BEF4E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80" y="168288"/>
            <a:ext cx="5530089" cy="6689712"/>
          </a:xfrm>
        </p:spPr>
      </p:pic>
      <p:pic>
        <p:nvPicPr>
          <p:cNvPr id="4" name="Picture 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8A30ACE7-5976-406D-9AAF-C92653892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2903786"/>
            <a:ext cx="3387090" cy="23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3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794F-8AFB-40B8-8BEF-09C9C81B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0" y="1295399"/>
            <a:ext cx="3549332" cy="3500120"/>
          </a:xfrm>
        </p:spPr>
        <p:txBody>
          <a:bodyPr/>
          <a:lstStyle/>
          <a:p>
            <a:r>
              <a:rPr lang="en-US" dirty="0"/>
              <a:t>Empirical findings – regression on raw return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425BDF-27AA-4F79-B520-28F3D5275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41" y="194694"/>
            <a:ext cx="6947107" cy="6561706"/>
          </a:xfrm>
        </p:spPr>
      </p:pic>
    </p:spTree>
    <p:extLst>
      <p:ext uri="{BB962C8B-B14F-4D97-AF65-F5344CB8AC3E}">
        <p14:creationId xmlns:p14="http://schemas.microsoft.com/office/powerpoint/2010/main" val="352015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794F-8AFB-40B8-8BEF-09C9C81B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80" y="1610359"/>
            <a:ext cx="3549332" cy="3500120"/>
          </a:xfrm>
        </p:spPr>
        <p:txBody>
          <a:bodyPr/>
          <a:lstStyle/>
          <a:p>
            <a:r>
              <a:rPr lang="en-US" dirty="0"/>
              <a:t>Empirical findings – regression on abnormal return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20E96-35F4-4A90-81E3-0CE2A0D3E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31" y="99455"/>
            <a:ext cx="6676809" cy="66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5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84FD149-94B6-4257-AB5B-C478E6038F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43F4F4-276D-4A4D-930A-0530386F98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125F3DA5-EFFE-44E4-AE68-7B6EDC6D4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1340466"/>
            <a:ext cx="5451627" cy="3857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F842A-C802-42CA-B971-BC2E0A0C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dirty="0"/>
              <a:t>Empirical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6B1B9-B0DA-45D1-9DC8-5DD174AC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US" sz="2000" dirty="0"/>
              <a:t>Reductions in corruption being more advantageous to firms in provinces with faster GDP growth, larger stocks of human capital, and more developed market institutions.</a:t>
            </a:r>
          </a:p>
        </p:txBody>
      </p:sp>
    </p:spTree>
    <p:extLst>
      <p:ext uri="{BB962C8B-B14F-4D97-AF65-F5344CB8AC3E}">
        <p14:creationId xmlns:p14="http://schemas.microsoft.com/office/powerpoint/2010/main" val="815478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85E2-6F87-4D1E-A23E-AC6915E9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23155" cy="1280890"/>
          </a:xfrm>
        </p:spPr>
        <p:txBody>
          <a:bodyPr/>
          <a:lstStyle/>
          <a:p>
            <a:r>
              <a:rPr lang="en-US" dirty="0"/>
              <a:t>Empirical findings – raw return and more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1D879E-E161-49E1-BC2B-28CC344C0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" y="1677558"/>
            <a:ext cx="6203213" cy="48667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42971-28D5-4BCC-937E-94B7BC28B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56" y="3554256"/>
            <a:ext cx="6067044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4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85E2-6F87-4D1E-A23E-AC6915E9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23155" cy="1280890"/>
          </a:xfrm>
        </p:spPr>
        <p:txBody>
          <a:bodyPr/>
          <a:lstStyle/>
          <a:p>
            <a:r>
              <a:rPr lang="en-US" dirty="0"/>
              <a:t>Empirical findings – raw return and more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79957-A42F-473B-B214-08412C92E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6323076" cy="4169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586A64-33CE-4160-9EC7-6CC4F4446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20" y="2334768"/>
            <a:ext cx="6012180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4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5FAC-6D47-4950-8FED-D1C2CA98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22477F-C702-44E4-9D78-42FD78190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433356"/>
              </p:ext>
            </p:extLst>
          </p:nvPr>
        </p:nvGraphicFramePr>
        <p:xfrm>
          <a:off x="0" y="19050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2112412-3350-4618-848A-B1FA83BB6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13" y="2722880"/>
            <a:ext cx="3601499" cy="20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1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8CB-FFBF-4292-9913-6BE27823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Firm-level Regressions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8BC48-2630-4A64-8F36-9933CA89E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578"/>
            <a:ext cx="6416015" cy="51623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898D7-6C81-471F-8929-CD1EABF3C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72" y="1209039"/>
            <a:ext cx="5819428" cy="55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3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2FDEACC-D224-4F5B-A0BE-6581493C36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7B8489-9450-4A50-94AF-90283270FF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3B8CD-A2F2-43D5-8C25-7214F85A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Firm-level Regressions - findings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D5CA302-8AF0-4942-872E-A0012BC9F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0609" y="1694179"/>
            <a:ext cx="3837333" cy="39868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345C-6F25-4FCC-B4EC-4534C5F2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EFFFF"/>
                </a:solidFill>
              </a:rPr>
              <a:t>Investors expected reduced corruption to better help more productive </a:t>
            </a:r>
            <a:r>
              <a:rPr lang="en-US" dirty="0" err="1">
                <a:solidFill>
                  <a:srgbClr val="FEFFFF"/>
                </a:solidFill>
              </a:rPr>
              <a:t>nonSOEs</a:t>
            </a:r>
            <a:r>
              <a:rPr lang="en-US" dirty="0">
                <a:solidFill>
                  <a:srgbClr val="FEFFFF"/>
                </a:solidFill>
              </a:rPr>
              <a:t> that have </a:t>
            </a:r>
            <a:r>
              <a:rPr lang="en-US" u="sng" dirty="0">
                <a:solidFill>
                  <a:srgbClr val="FEFFFF"/>
                </a:solidFill>
              </a:rPr>
              <a:t>more growth potential </a:t>
            </a:r>
            <a:r>
              <a:rPr lang="en-US" dirty="0">
                <a:solidFill>
                  <a:srgbClr val="FEFFFF"/>
                </a:solidFill>
              </a:rPr>
              <a:t>and </a:t>
            </a:r>
            <a:r>
              <a:rPr lang="en-US" b="1" u="sng" dirty="0">
                <a:solidFill>
                  <a:srgbClr val="FEFFFF"/>
                </a:solidFill>
              </a:rPr>
              <a:t>need external finance </a:t>
            </a:r>
            <a:r>
              <a:rPr lang="en-US" dirty="0">
                <a:solidFill>
                  <a:srgbClr val="FEFFFF"/>
                </a:solidFill>
              </a:rPr>
              <a:t>if they are located in provinces with </a:t>
            </a:r>
            <a:r>
              <a:rPr lang="en-US" u="sng" dirty="0">
                <a:solidFill>
                  <a:srgbClr val="FEFFFF"/>
                </a:solidFill>
              </a:rPr>
              <a:t>more developed market institutions</a:t>
            </a:r>
            <a:r>
              <a:rPr lang="en-US" dirty="0">
                <a:solidFill>
                  <a:srgbClr val="FEFFFF"/>
                </a:solidFill>
              </a:rPr>
              <a:t>. </a:t>
            </a:r>
          </a:p>
          <a:p>
            <a:r>
              <a:rPr lang="en-US" dirty="0">
                <a:solidFill>
                  <a:srgbClr val="FEFFFF"/>
                </a:solidFill>
              </a:rPr>
              <a:t>Likewise, investors expect curtailing corruption to better help SOEs with </a:t>
            </a:r>
            <a:r>
              <a:rPr lang="en-US" u="sng" dirty="0">
                <a:solidFill>
                  <a:srgbClr val="FEFFFF"/>
                </a:solidFill>
              </a:rPr>
              <a:t>more growth potential </a:t>
            </a:r>
            <a:r>
              <a:rPr lang="en-US" dirty="0">
                <a:solidFill>
                  <a:srgbClr val="FEFFFF"/>
                </a:solidFill>
              </a:rPr>
              <a:t>if they are located in provinces with </a:t>
            </a:r>
            <a:r>
              <a:rPr lang="en-US" u="sng" dirty="0">
                <a:solidFill>
                  <a:srgbClr val="FEFFFF"/>
                </a:solidFill>
              </a:rPr>
              <a:t>stronger market institutions</a:t>
            </a:r>
            <a:r>
              <a:rPr lang="en-US" dirty="0">
                <a:solidFill>
                  <a:srgbClr val="FEFFFF"/>
                </a:solidFill>
              </a:rPr>
              <a:t>.</a:t>
            </a:r>
          </a:p>
          <a:p>
            <a:r>
              <a:rPr lang="en-US" dirty="0">
                <a:solidFill>
                  <a:srgbClr val="FEFFFF"/>
                </a:solidFill>
              </a:rPr>
              <a:t>SOEs having ready access to financing without having to invest ETC to build connections.</a:t>
            </a:r>
          </a:p>
          <a:p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45303F1-AF94-4311-B5EF-A9C5F6D18D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1310D98-E16D-4AA1-8834-28F2202C0C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5B65E675-687B-4B31-9CB4-880C462053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9B8FD-9759-4540-A0F6-87240961D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1654876"/>
            <a:ext cx="3981455" cy="3228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CA5CEF-EFCF-4536-847A-51EDABB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/>
              <a:t>Firm-level Regressions – change to Firm 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96140-32D2-443F-998D-FBC84E0F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en-US" dirty="0"/>
              <a:t>Shareholders’ expectations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firm-performance in next year</a:t>
            </a:r>
          </a:p>
          <a:p>
            <a:pPr lvl="1"/>
            <a:r>
              <a:rPr lang="en-US" dirty="0"/>
              <a:t>Changes in daily market-to-book ratio</a:t>
            </a:r>
          </a:p>
          <a:p>
            <a:pPr lvl="1"/>
            <a:r>
              <a:rPr lang="en-US" dirty="0"/>
              <a:t>Changes in firm’s return on assets</a:t>
            </a:r>
          </a:p>
          <a:p>
            <a:pPr lvl="1"/>
            <a:r>
              <a:rPr lang="en-US" dirty="0"/>
              <a:t>Changes in sales growth</a:t>
            </a:r>
          </a:p>
          <a:p>
            <a:r>
              <a:rPr lang="en-US" dirty="0"/>
              <a:t>The regressions echo those before</a:t>
            </a:r>
          </a:p>
        </p:txBody>
      </p:sp>
    </p:spTree>
    <p:extLst>
      <p:ext uri="{BB962C8B-B14F-4D97-AF65-F5344CB8AC3E}">
        <p14:creationId xmlns:p14="http://schemas.microsoft.com/office/powerpoint/2010/main" val="45888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45303F1-AF94-4311-B5EF-A9C5F6D18D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1310D98-E16D-4AA1-8834-28F2202C0C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5B65E675-687B-4B31-9CB4-880C462053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7739E65-D86C-4AC4-8D8D-2CBE31CA1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90" y="1965230"/>
            <a:ext cx="4776914" cy="3104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1A516-D384-4EC0-B552-CDD88F43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 dirty="0"/>
              <a:t>Robustness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DCCF-1A95-4E23-91C4-59745FA9A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en-US" dirty="0"/>
              <a:t>Not driven by usual provinces </a:t>
            </a:r>
          </a:p>
          <a:p>
            <a:pPr lvl="1"/>
            <a:r>
              <a:rPr lang="en-US" dirty="0"/>
              <a:t>Exclude Tibet, Beijing, Shanghai</a:t>
            </a:r>
          </a:p>
          <a:p>
            <a:r>
              <a:rPr lang="en-US" altLang="zh-CN" dirty="0"/>
              <a:t>Not driven by differently regulated industries</a:t>
            </a:r>
          </a:p>
          <a:p>
            <a:pPr lvl="1"/>
            <a:r>
              <a:rPr lang="en-US" dirty="0"/>
              <a:t>Exclude financial and real estate firms</a:t>
            </a:r>
          </a:p>
          <a:p>
            <a:r>
              <a:rPr lang="en-US" dirty="0"/>
              <a:t>Rerun using total assets to scale R&amp;D and ETC rather than total sales</a:t>
            </a:r>
          </a:p>
          <a:p>
            <a:r>
              <a:rPr lang="en-US" dirty="0"/>
              <a:t>Re-estimate Chinese mainland firms listed in HK</a:t>
            </a:r>
          </a:p>
          <a:p>
            <a:r>
              <a:rPr lang="en-US" dirty="0"/>
              <a:t>Examine the stock returns around Nov. 20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kern="1200" dirty="0">
                <a:latin typeface="+mn-lt"/>
                <a:ea typeface="+mn-ea"/>
                <a:cs typeface="+mn-cs"/>
              </a:rPr>
              <a:t>2012</a:t>
            </a:r>
            <a:r>
              <a:rPr lang="en-US" dirty="0"/>
              <a:t> - insignificant</a:t>
            </a:r>
          </a:p>
        </p:txBody>
      </p:sp>
    </p:spTree>
    <p:extLst>
      <p:ext uri="{BB962C8B-B14F-4D97-AF65-F5344CB8AC3E}">
        <p14:creationId xmlns:p14="http://schemas.microsoft.com/office/powerpoint/2010/main" val="27542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5303F1-AF94-4311-B5EF-A9C5F6D18D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10D98-E16D-4AA1-8834-28F2202C0C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5B65E675-687B-4B31-9CB4-880C462053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6F276626-B42D-4A9D-BACE-C5238995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2029752"/>
            <a:ext cx="3981455" cy="2478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15334-E3CE-43DF-BF9F-BB477A6C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33AE-B8AD-4925-84A1-C65DD6C9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en-US" dirty="0"/>
              <a:t>The Eight Point Policy was just the beginning of anti-corruption in China. It’s worthy to figure out the market performance for succeeding events.</a:t>
            </a:r>
          </a:p>
          <a:p>
            <a:pPr lvl="1"/>
            <a:r>
              <a:rPr lang="en-US" dirty="0">
                <a:hlinkClick r:id="rId4"/>
              </a:rPr>
              <a:t>http://fanfu.people.com.cn/GB/64374/index.html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Zhou </a:t>
            </a:r>
            <a:r>
              <a:rPr lang="en-US" dirty="0" err="1"/>
              <a:t>Yongkang</a:t>
            </a:r>
            <a:r>
              <a:rPr lang="en-US" dirty="0"/>
              <a:t>, July 29</a:t>
            </a:r>
            <a:r>
              <a:rPr lang="en-US" baseline="30000" dirty="0"/>
              <a:t>th</a:t>
            </a:r>
            <a:r>
              <a:rPr lang="en-US" dirty="0"/>
              <a:t>, 2014</a:t>
            </a:r>
          </a:p>
          <a:p>
            <a:pPr lvl="1"/>
            <a:r>
              <a:rPr lang="en-US" dirty="0"/>
              <a:t>Ling </a:t>
            </a:r>
            <a:r>
              <a:rPr lang="en-US" dirty="0" err="1"/>
              <a:t>Jihua</a:t>
            </a:r>
            <a:r>
              <a:rPr lang="en-US" dirty="0"/>
              <a:t>, Dec. 22</a:t>
            </a:r>
            <a:r>
              <a:rPr lang="en-US" baseline="30000" dirty="0"/>
              <a:t>nd</a:t>
            </a:r>
            <a:r>
              <a:rPr lang="en-US" dirty="0"/>
              <a:t>, 2014</a:t>
            </a:r>
          </a:p>
          <a:p>
            <a:pPr lvl="1"/>
            <a:r>
              <a:rPr lang="en-US" dirty="0"/>
              <a:t>Anti-Four winds</a:t>
            </a:r>
            <a:r>
              <a:rPr lang="zh-CN" altLang="en-US" dirty="0"/>
              <a:t>（反四风）</a:t>
            </a:r>
            <a:r>
              <a:rPr lang="en-US" dirty="0"/>
              <a:t>, Jun 18</a:t>
            </a:r>
            <a:r>
              <a:rPr lang="en-US" baseline="30000" dirty="0"/>
              <a:t>th</a:t>
            </a:r>
            <a:r>
              <a:rPr lang="en-US" dirty="0"/>
              <a:t>, 2013</a:t>
            </a:r>
          </a:p>
          <a:p>
            <a:r>
              <a:rPr lang="en-US" altLang="zh-CN" dirty="0"/>
              <a:t>The effectiveness of anti-corruption</a:t>
            </a:r>
          </a:p>
          <a:p>
            <a:pPr lvl="1"/>
            <a:r>
              <a:rPr lang="en-US" dirty="0"/>
              <a:t>The cutting of ETC is a by-product of political struggle</a:t>
            </a:r>
          </a:p>
        </p:txBody>
      </p:sp>
    </p:spTree>
    <p:extLst>
      <p:ext uri="{BB962C8B-B14F-4D97-AF65-F5344CB8AC3E}">
        <p14:creationId xmlns:p14="http://schemas.microsoft.com/office/powerpoint/2010/main" val="37633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D04D-8C6B-4143-9E4A-A4977DE5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958D6-6A50-471B-AFC3-FD1F9B75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Listed SOEs’ shares gained more than </a:t>
            </a:r>
            <a:r>
              <a:rPr lang="en-US" dirty="0" err="1"/>
              <a:t>nonSOEs</a:t>
            </a:r>
            <a:r>
              <a:rPr lang="en-US" dirty="0"/>
              <a:t>’ shares.</a:t>
            </a:r>
          </a:p>
          <a:p>
            <a:pPr>
              <a:buFont typeface="+mj-lt"/>
              <a:buAutoNum type="arabicPeriod"/>
            </a:pPr>
            <a:r>
              <a:rPr lang="en-US" dirty="0"/>
              <a:t>Firms located in provinces whose market reforms were more advanced gained more.</a:t>
            </a:r>
          </a:p>
          <a:p>
            <a:pPr>
              <a:buFont typeface="+mj-lt"/>
              <a:buAutoNum type="arabicPeriod"/>
            </a:pPr>
            <a:r>
              <a:rPr lang="en-US" dirty="0"/>
              <a:t>More competitive firms, more external finance-dependent firms, and less connected firms all gain more if the firms are located in provinces with more advanced market reforms. These differences are also more pronounced for </a:t>
            </a:r>
            <a:r>
              <a:rPr lang="en-US" dirty="0" err="1"/>
              <a:t>nonSOEs</a:t>
            </a:r>
            <a:r>
              <a:rPr lang="en-US" dirty="0"/>
              <a:t> than for SOEs.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stocks of </a:t>
            </a:r>
            <a:r>
              <a:rPr lang="en-US" dirty="0" err="1"/>
              <a:t>nonSOEs</a:t>
            </a:r>
            <a:r>
              <a:rPr lang="en-US" dirty="0"/>
              <a:t> in less reformed provinces gain less if they had reported higher entertainment and travel costs (</a:t>
            </a:r>
            <a:r>
              <a:rPr lang="en-US" i="1" dirty="0"/>
              <a:t>ETC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43476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7211-711A-4C18-A282-BED716FC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A9BB-CFB8-40DA-A7A4-BE7BFA78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https://www.transparency.org/cpi2012/results#myAnchor2</a:t>
            </a:r>
            <a:endParaRPr lang="en-US" dirty="0"/>
          </a:p>
          <a:p>
            <a:r>
              <a:rPr lang="en-US" dirty="0">
                <a:hlinkClick r:id="rId3"/>
              </a:rPr>
              <a:t>http://fanfu.people.com.cn/</a:t>
            </a:r>
            <a:endParaRPr lang="en-US" dirty="0"/>
          </a:p>
          <a:p>
            <a:r>
              <a:rPr lang="en-US" dirty="0">
                <a:hlinkClick r:id="rId4"/>
              </a:rPr>
              <a:t>https://zh.wikipedia.org/wiki/%E4%B8%AD%E5%85%B1%E5%8D%81%E5%85%AB%E5%A4%A7%E4%BB%A5%E6%9D%A5%E7%9A%84%E5%8F%8D%E8%85%90%E8%B4%A5%E5%B7%A5%E4%BD%9C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0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1887CC7-B8D3-48BD-9C89-B24C7A14C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6" y="-420274"/>
            <a:ext cx="10991461" cy="7772232"/>
          </a:xfrm>
        </p:spPr>
      </p:pic>
    </p:spTree>
    <p:extLst>
      <p:ext uri="{BB962C8B-B14F-4D97-AF65-F5344CB8AC3E}">
        <p14:creationId xmlns:p14="http://schemas.microsoft.com/office/powerpoint/2010/main" val="225267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FDEACC-D224-4F5B-A0BE-6581493C36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7B8489-9450-4A50-94AF-90283270FF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DBD2092-E23B-4E7F-855B-92CFB783C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57" y="2962604"/>
            <a:ext cx="3001931" cy="2001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967E91-3FF4-4D47-B807-4848874E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Background 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356BD-7CDE-45C9-9DBF-AC180FD63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EFFFF"/>
                </a:solidFill>
              </a:rPr>
              <a:t>What causes corruption?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Personal – greed; less ethical sensitivity; lack of courage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Cultural – everyone does it; 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Institutional – inefficient control; lack of penalization</a:t>
            </a:r>
          </a:p>
          <a:p>
            <a:r>
              <a:rPr lang="en-US">
                <a:solidFill>
                  <a:srgbClr val="FEFFFF"/>
                </a:solidFill>
              </a:rPr>
              <a:t>The condition described in the paper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An investment in official “connections” to “grease the gears” of the bureaucracy and “get things done”</a:t>
            </a:r>
          </a:p>
          <a:p>
            <a:pPr lvl="1"/>
            <a:r>
              <a:rPr lang="en-US" altLang="zh-CN">
                <a:solidFill>
                  <a:srgbClr val="FEFFFF"/>
                </a:solidFill>
              </a:rPr>
              <a:t>Corporate insiders hone skills for building connections, not for managing firms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Political rent-seeking – negative externalities</a:t>
            </a:r>
          </a:p>
          <a:p>
            <a:pPr marL="457200" lvl="1" indent="0">
              <a:buNone/>
            </a:pPr>
            <a:endParaRPr lang="en-U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5303F1-AF94-4311-B5EF-A9C5F6D18D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10D98-E16D-4AA1-8834-28F2202C0C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5B65E675-687B-4B31-9CB4-880C462053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152D2754-5353-4E8E-9072-BB8E234DF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1935192"/>
            <a:ext cx="3981455" cy="266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ED9DB9-A540-41E7-97F7-60588C70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 dirty="0"/>
              <a:t>Background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D7B3-83B0-4181-A04B-E1383E5B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en-US" dirty="0"/>
              <a:t>Connections, or guanxi </a:t>
            </a:r>
            <a:r>
              <a:rPr lang="zh-CN" altLang="en-US" dirty="0"/>
              <a:t>（关系）</a:t>
            </a:r>
            <a:r>
              <a:rPr lang="en-US" altLang="zh-CN" dirty="0"/>
              <a:t>, is a historically and culturally deep-rooted part of business of China</a:t>
            </a:r>
          </a:p>
          <a:p>
            <a:r>
              <a:rPr lang="en-US" dirty="0"/>
              <a:t>Developing connections is a normal and respectable part of doing business</a:t>
            </a:r>
          </a:p>
          <a:p>
            <a:r>
              <a:rPr lang="en-US" dirty="0"/>
              <a:t>Then there is a stable suboptimal political-economy equilibrium</a:t>
            </a:r>
          </a:p>
          <a:p>
            <a:r>
              <a:rPr lang="en-US" dirty="0"/>
              <a:t>To destabilize this equilibrium, a political shock becomes a necessary precursor.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8566-429A-4656-AE9C-2D48A776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50598-53E2-4D52-96E1-3F59A1148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123864"/>
            <a:ext cx="5090160" cy="6570306"/>
          </a:xfrm>
        </p:spPr>
      </p:pic>
    </p:spTree>
    <p:extLst>
      <p:ext uri="{BB962C8B-B14F-4D97-AF65-F5344CB8AC3E}">
        <p14:creationId xmlns:p14="http://schemas.microsoft.com/office/powerpoint/2010/main" val="51441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F059-AFAE-4BDC-ACDA-D3812052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E521-58DE-4451-9E5F-77B3D115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28800"/>
            <a:ext cx="8915400" cy="4907902"/>
          </a:xfrm>
        </p:spPr>
        <p:txBody>
          <a:bodyPr>
            <a:normAutofit/>
          </a:bodyPr>
          <a:lstStyle/>
          <a:p>
            <a:r>
              <a:rPr lang="en-US" dirty="0"/>
              <a:t>Political event:</a:t>
            </a:r>
          </a:p>
          <a:p>
            <a:pPr lvl="1"/>
            <a:r>
              <a:rPr lang="en-US" dirty="0"/>
              <a:t>Hu Jintao – Wen </a:t>
            </a:r>
            <a:r>
              <a:rPr lang="en-US" dirty="0" err="1"/>
              <a:t>Jiabao</a:t>
            </a:r>
            <a:r>
              <a:rPr lang="en-US" dirty="0"/>
              <a:t> administration’s predetermined term ended in 2012</a:t>
            </a:r>
          </a:p>
          <a:p>
            <a:pPr lvl="1"/>
            <a:r>
              <a:rPr lang="en-US" dirty="0"/>
              <a:t>Xi Jinping administration assumed office amid an ongoing struggle between multiple Party factions for political power and economic gain</a:t>
            </a:r>
          </a:p>
          <a:p>
            <a:r>
              <a:rPr lang="en-US" dirty="0"/>
              <a:t>The Party’s 18</a:t>
            </a:r>
            <a:r>
              <a:rPr lang="en-US" baseline="30000" dirty="0"/>
              <a:t>th</a:t>
            </a:r>
            <a:r>
              <a:rPr lang="en-US" dirty="0"/>
              <a:t> National Congress, on Nov. 8</a:t>
            </a:r>
            <a:r>
              <a:rPr lang="en-US" baseline="30000" dirty="0"/>
              <a:t>th</a:t>
            </a:r>
            <a:r>
              <a:rPr lang="en-US" dirty="0"/>
              <a:t> to 14</a:t>
            </a:r>
            <a:r>
              <a:rPr lang="en-US" baseline="30000" dirty="0"/>
              <a:t>th</a:t>
            </a:r>
            <a:r>
              <a:rPr lang="en-US" dirty="0"/>
              <a:t> 2012</a:t>
            </a:r>
          </a:p>
          <a:p>
            <a:pPr lvl="1"/>
            <a:r>
              <a:rPr lang="en-US" dirty="0"/>
              <a:t>Marked the official transfer of power</a:t>
            </a:r>
          </a:p>
          <a:p>
            <a:pPr lvl="1"/>
            <a:r>
              <a:rPr lang="en-US" dirty="0"/>
              <a:t>Not a smooth transfer</a:t>
            </a:r>
          </a:p>
          <a:p>
            <a:r>
              <a:rPr lang="en-US" dirty="0"/>
              <a:t>Xinhua News on Nov. 20</a:t>
            </a:r>
            <a:r>
              <a:rPr lang="en-US" baseline="30000" dirty="0"/>
              <a:t>th</a:t>
            </a:r>
            <a:r>
              <a:rPr lang="en-US" dirty="0"/>
              <a:t> 2012</a:t>
            </a:r>
          </a:p>
          <a:p>
            <a:pPr lvl="1"/>
            <a:r>
              <a:rPr lang="en-US" dirty="0"/>
              <a:t>A report arguing the Party must fight corruption and treat this as a major political task</a:t>
            </a:r>
          </a:p>
          <a:p>
            <a:pPr lvl="1"/>
            <a:r>
              <a:rPr lang="en-US" dirty="0"/>
              <a:t>Attacks on corruption after an important transition are often mere rhetoric, or even smokescreens for purging political opponents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9">
            <a:extLst>
              <a:ext uri="{FF2B5EF4-FFF2-40B4-BE49-F238E27FC236}">
                <a16:creationId xmlns:a16="http://schemas.microsoft.com/office/drawing/2014/main" id="{A45303F1-AF94-4311-B5EF-A9C5F6D18D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11310D98-E16D-4AA1-8834-28F2202C0C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5B65E675-687B-4B31-9CB4-880C462053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6471B-8B64-4AA8-8A9E-2CB3512A8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3" y="254068"/>
            <a:ext cx="4492527" cy="634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A52759-86BA-4A25-8C22-7928DDA6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/>
              <a:t>Event Description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FD17-0D75-4A9B-84C7-3B4338CCC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4" y="1275053"/>
            <a:ext cx="6737096" cy="5246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This was a policy document by the </a:t>
            </a:r>
            <a:r>
              <a:rPr lang="en-US" sz="1600" i="1" dirty="0"/>
              <a:t>Politburo of the Central Committee of the CPC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The Eight-point Policy</a:t>
            </a:r>
            <a:r>
              <a:rPr lang="zh-CN" altLang="en-US" sz="1600" dirty="0"/>
              <a:t>（八项规定）</a:t>
            </a:r>
            <a:r>
              <a:rPr lang="en-US" sz="1600" dirty="0"/>
              <a:t>, Dec. 4</a:t>
            </a:r>
            <a:r>
              <a:rPr lang="en-US" sz="1600" baseline="30000" dirty="0"/>
              <a:t>th</a:t>
            </a:r>
            <a:r>
              <a:rPr lang="en-US" sz="1600" dirty="0"/>
              <a:t> 2012: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Leaders must keep in close contact with the grassroots, but without inspection tours or formality.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Meetings and major events are to be strictly regulated and efficiently arranged; empty grand gestures are to be avoided.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The issuance of official documents must be reduced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Overseas official visits and related formalities are to be restricted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Leaders traveling by car must avoid disrupting traffic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Media stories about official events are to be limited to events with real news value.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Government leaders should not publish self-authored works or congratulatory letters.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Leaders must practice thrift and strictly obey regulations regarding accommodation and cars.</a:t>
            </a:r>
          </a:p>
        </p:txBody>
      </p:sp>
    </p:spTree>
    <p:extLst>
      <p:ext uri="{BB962C8B-B14F-4D97-AF65-F5344CB8AC3E}">
        <p14:creationId xmlns:p14="http://schemas.microsoft.com/office/powerpoint/2010/main" val="211963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2142-2567-4284-A0E2-CC1FCB3C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Data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2D00-A756-470F-BFCE-2CF90F050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92" y="1677112"/>
            <a:ext cx="4947920" cy="5009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023510-6EFD-4E1F-AFB2-8F9D6F91A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666094"/>
            <a:ext cx="5039360" cy="50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9806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1346</TotalTime>
  <Words>1730</Words>
  <Application>Microsoft Office PowerPoint</Application>
  <PresentationFormat>Widescreen</PresentationFormat>
  <Paragraphs>170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等线</vt:lpstr>
      <vt:lpstr>幼圆</vt:lpstr>
      <vt:lpstr>Arial</vt:lpstr>
      <vt:lpstr>Calibri</vt:lpstr>
      <vt:lpstr>Century Gothic</vt:lpstr>
      <vt:lpstr>Wingdings</vt:lpstr>
      <vt:lpstr>Wingdings 3</vt:lpstr>
      <vt:lpstr>Wisp</vt:lpstr>
      <vt:lpstr>Anti-Corruption Reforms and Shareholder Valuations: Event Study Evidence from China</vt:lpstr>
      <vt:lpstr>Content</vt:lpstr>
      <vt:lpstr>PowerPoint Presentation</vt:lpstr>
      <vt:lpstr>Background introduction</vt:lpstr>
      <vt:lpstr>Background introduction</vt:lpstr>
      <vt:lpstr>PowerPoint Presentation</vt:lpstr>
      <vt:lpstr>Event Description</vt:lpstr>
      <vt:lpstr>Event Description</vt:lpstr>
      <vt:lpstr>Search Engine Data </vt:lpstr>
      <vt:lpstr>Methodology </vt:lpstr>
      <vt:lpstr>Data</vt:lpstr>
      <vt:lpstr>Data – Marketization Index</vt:lpstr>
      <vt:lpstr>Empirical findings – raw returns </vt:lpstr>
      <vt:lpstr>Province level</vt:lpstr>
      <vt:lpstr>Empirical findings – regression on raw return</vt:lpstr>
      <vt:lpstr>Empirical findings – regression on abnormal return</vt:lpstr>
      <vt:lpstr>Empirical Finding</vt:lpstr>
      <vt:lpstr>Empirical findings – raw return and more</vt:lpstr>
      <vt:lpstr>Empirical findings – raw return and more</vt:lpstr>
      <vt:lpstr>Firm-level Regressions</vt:lpstr>
      <vt:lpstr>Firm-level Regressions - findings</vt:lpstr>
      <vt:lpstr>Firm-level Regressions – change to Firm Performance</vt:lpstr>
      <vt:lpstr>Robustness </vt:lpstr>
      <vt:lpstr>Discussion</vt:lpstr>
      <vt:lpstr>Conclusion &amp; Take-aways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Anti-Corruption Reforms and Shareholder Valuations: Event Study Evidence from China</dc:title>
  <dc:creator>Wang, Cynthia</dc:creator>
  <cp:lastModifiedBy>Wang, Cynthia</cp:lastModifiedBy>
  <cp:revision>62</cp:revision>
  <dcterms:created xsi:type="dcterms:W3CDTF">2017-09-17T03:02:59Z</dcterms:created>
  <dcterms:modified xsi:type="dcterms:W3CDTF">2017-09-19T19:36:56Z</dcterms:modified>
</cp:coreProperties>
</file>